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2"/>
  </p:notesMasterIdLst>
  <p:sldIdLst>
    <p:sldId id="256" r:id="rId2"/>
    <p:sldId id="291" r:id="rId3"/>
    <p:sldId id="281" r:id="rId4"/>
    <p:sldId id="282" r:id="rId5"/>
    <p:sldId id="284" r:id="rId6"/>
    <p:sldId id="285" r:id="rId7"/>
    <p:sldId id="286" r:id="rId8"/>
    <p:sldId id="287" r:id="rId9"/>
    <p:sldId id="292" r:id="rId10"/>
    <p:sldId id="294" r:id="rId11"/>
    <p:sldId id="290" r:id="rId12"/>
    <p:sldId id="289" r:id="rId13"/>
    <p:sldId id="260" r:id="rId14"/>
    <p:sldId id="265" r:id="rId15"/>
    <p:sldId id="301" r:id="rId16"/>
    <p:sldId id="295" r:id="rId17"/>
    <p:sldId id="271" r:id="rId18"/>
    <p:sldId id="299" r:id="rId19"/>
    <p:sldId id="266" r:id="rId20"/>
    <p:sldId id="267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02A9-A98B-45EB-89F4-E1EC2C7CE87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CCF3-655F-4455-B6DB-CEBE804BD9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FCCF3-655F-4455-B6DB-CEBE804BD9A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FCCF3-655F-4455-B6DB-CEBE804BD9A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B6A5D-88B9-4E97-8F9B-7F518C38DA6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nr.gov.ru/regulatory/list.php?part=168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147" y="836712"/>
            <a:ext cx="8305800" cy="1728192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Structure and use of the system of environmental and green growth indicators in the Russian Federation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59591" y="4293097"/>
            <a:ext cx="4680520" cy="2520279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N. </a:t>
            </a:r>
            <a:r>
              <a:rPr lang="en-US" sz="2900" i="1" dirty="0" err="1">
                <a:solidFill>
                  <a:schemeClr val="tx1"/>
                </a:solidFill>
                <a:cs typeface="Arial" pitchFamily="34" charset="0"/>
              </a:rPr>
              <a:t>Shashlova</a:t>
            </a:r>
            <a:r>
              <a:rPr lang="ru-RU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>Deputy Head of the Department of Statistics of Agriculture and the Environment</a:t>
            </a:r>
            <a:r>
              <a:rPr lang="ru-RU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cs typeface="Arial" pitchFamily="34" charset="0"/>
              </a:rPr>
              <a:t>Rosstat</a:t>
            </a:r>
            <a:endParaRPr lang="ru-RU" sz="2900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G.</a:t>
            </a:r>
            <a:r>
              <a:rPr lang="ru-RU" sz="2900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900" i="1" dirty="0" err="1">
                <a:solidFill>
                  <a:schemeClr val="tx1"/>
                </a:solidFill>
                <a:cs typeface="Arial" pitchFamily="34" charset="0"/>
              </a:rPr>
              <a:t>Fomenko</a:t>
            </a: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,  dr. of geographic sciences, professor, Chairman of the Board, Institute “Cadaster”</a:t>
            </a:r>
            <a:endParaRPr lang="ru-RU" sz="2900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Dr. M. </a:t>
            </a:r>
            <a:r>
              <a:rPr lang="en-US" sz="2900" i="1" dirty="0" err="1">
                <a:solidFill>
                  <a:schemeClr val="tx1"/>
                </a:solidFill>
                <a:cs typeface="Arial" pitchFamily="34" charset="0"/>
              </a:rPr>
              <a:t>Fomenko</a:t>
            </a:r>
            <a:r>
              <a:rPr lang="ru-RU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Deputy Executive Director</a:t>
            </a:r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i="1" dirty="0">
                <a:cs typeface="Arial" pitchFamily="34" charset="0"/>
              </a:rPr>
              <a:t>Institute “Cadaster”</a:t>
            </a:r>
            <a:endParaRPr lang="ru-RU" sz="2900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A. </a:t>
            </a:r>
            <a:r>
              <a:rPr lang="en-US" sz="2900" i="1" dirty="0" err="1">
                <a:solidFill>
                  <a:schemeClr val="tx1"/>
                </a:solidFill>
                <a:cs typeface="Arial" pitchFamily="34" charset="0"/>
              </a:rPr>
              <a:t>Terentyev</a:t>
            </a:r>
            <a:r>
              <a:rPr lang="ru-RU" sz="2900" i="1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Head of the Centre of International Cooperation</a:t>
            </a:r>
            <a:r>
              <a:rPr lang="ru-RU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>Scientific-Technical Centre “Resources and Consulting”</a:t>
            </a:r>
            <a:endParaRPr lang="ru-RU" sz="2900" dirty="0">
              <a:solidFill>
                <a:schemeClr val="tx1"/>
              </a:solidFill>
              <a:cs typeface="Arial" pitchFamily="34" charset="0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9852" y="2924944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cs typeface="Arial" pitchFamily="34" charset="0"/>
              </a:rPr>
              <a:t>THE SHARED ENVIRONMENTAL INFORMATION SYSTEM AND GREEN GROWTH</a:t>
            </a:r>
            <a:r>
              <a:rPr lang="ru-RU" sz="1600" dirty="0">
                <a:cs typeface="Arial" pitchFamily="34" charset="0"/>
              </a:rPr>
              <a:t>: </a:t>
            </a:r>
            <a:br>
              <a:rPr lang="ru-RU" sz="1600" dirty="0">
                <a:cs typeface="Arial" pitchFamily="34" charset="0"/>
              </a:rPr>
            </a:br>
            <a:r>
              <a:rPr lang="en-US" sz="1600" dirty="0">
                <a:cs typeface="Arial" pitchFamily="34" charset="0"/>
              </a:rPr>
              <a:t>Regional Workshop for countries of Eastern Europe, Caucasus and Central Asia,</a:t>
            </a:r>
            <a:r>
              <a:rPr lang="ru-RU" sz="1600" dirty="0">
                <a:cs typeface="Arial" pitchFamily="34" charset="0"/>
              </a:rPr>
              <a:t> 10-11 </a:t>
            </a:r>
            <a:r>
              <a:rPr lang="en-US" sz="1600" dirty="0">
                <a:cs typeface="Arial" pitchFamily="34" charset="0"/>
              </a:rPr>
              <a:t>March</a:t>
            </a:r>
            <a:r>
              <a:rPr lang="ru-RU" sz="1600" dirty="0">
                <a:cs typeface="Arial" pitchFamily="34" charset="0"/>
              </a:rPr>
              <a:t> 2015, </a:t>
            </a:r>
            <a:r>
              <a:rPr lang="en-US" sz="1600" dirty="0">
                <a:cs typeface="Arial" pitchFamily="34" charset="0"/>
              </a:rPr>
              <a:t>Paris, France</a:t>
            </a:r>
            <a:endParaRPr lang="ru-RU" sz="1600" dirty="0"/>
          </a:p>
        </p:txBody>
      </p:sp>
      <p:pic>
        <p:nvPicPr>
          <p:cNvPr id="1026" name="Picture 2" descr="Картинки по запросу устойчивое развит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84"/>
          <a:stretch/>
        </p:blipFill>
        <p:spPr bwMode="auto">
          <a:xfrm>
            <a:off x="179512" y="4221088"/>
            <a:ext cx="42839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Servlet?unidoc_id=1143187563109&amp;template_id=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068638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FileServlet?unidoc_id=1143187199266&amp;template_id=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1187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ileServlet?unidoc_id=1142941106438&amp;template_id=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ileServlet?unidoc_id=1143105548594&amp;template_id=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FileServlet?unidoc_id=1142412660406&amp;template_id=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FileServlet?unidoc_id=1142941322281&amp;template_id=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FileServlet?unidoc_id=1143184622938&amp;template_id=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1177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FileServlet?unidoc_id=1143184929000&amp;template_id=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FileServlet?unidoc_id=1142411216875&amp;template_id=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797425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FileServlet?unidoc_id=1142420353672&amp;template_id=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797425"/>
            <a:ext cx="11223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FileServlet?unidoc_id=1142420251469&amp;template_id=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79742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FileServlet?unidoc_id=1142859962875&amp;template_id=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79742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900113" y="836613"/>
            <a:ext cx="8034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</a:pPr>
            <a:endParaRPr lang="ru-RU" b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56642" y="609402"/>
            <a:ext cx="8377808" cy="5669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Official statistical publications of </a:t>
            </a:r>
            <a:r>
              <a:rPr lang="en-US" sz="3200" dirty="0" err="1">
                <a:latin typeface="+mn-lt"/>
              </a:rPr>
              <a:t>Rosstat</a:t>
            </a:r>
            <a:endParaRPr lang="ru-RU" sz="3200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8C72C-7636-4E92-B2E1-70BC41897B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88684"/>
            <a:ext cx="8264063" cy="328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05638" y="3128963"/>
            <a:ext cx="1511300" cy="568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Easy access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65325" y="3287713"/>
            <a:ext cx="4953000" cy="284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8" y="3941763"/>
            <a:ext cx="7986712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hlinkClick r:id="rId4"/>
          </p:cNvPr>
          <p:cNvSpPr>
            <a:spLocks noChangeArrowheads="1"/>
          </p:cNvSpPr>
          <p:nvPr/>
        </p:nvSpPr>
        <p:spPr bwMode="auto">
          <a:xfrm>
            <a:off x="940763" y="6248400"/>
            <a:ext cx="7858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http://www.mnr.gov.ru/regulatory/list.php?part=1683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53200" y="3557588"/>
            <a:ext cx="452438" cy="596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1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 eaLnBrk="1" hangingPunct="1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ru-RU" sz="2000" b="1" kern="1200" dirty="0">
                <a:latin typeface="Arial" charset="0"/>
              </a:rPr>
              <a:t>Государственный доклад о со стоянии и об охране окружающей среды </a:t>
            </a:r>
            <a:r>
              <a:rPr lang="ru-RU" sz="2000" kern="1200" dirty="0">
                <a:latin typeface="Arial" charset="0"/>
              </a:rPr>
              <a:t>(подготавливается и распространяется Минприроды России)</a:t>
            </a:r>
          </a:p>
          <a:p>
            <a:pPr marL="180000" indent="0" algn="just" eaLnBrk="1" hangingPunct="1">
              <a:buSzPct val="150000"/>
              <a:buFontTx/>
              <a:buNone/>
              <a:tabLst>
                <a:tab pos="382588" algn="l"/>
              </a:tabLst>
              <a:defRPr/>
            </a:pPr>
            <a:r>
              <a:rPr lang="ru-RU" sz="2000" kern="1200" dirty="0">
                <a:latin typeface="Arial" charset="0"/>
              </a:rPr>
              <a:t>     Цель - обеспечение реализации прав граждан на достоверную информацию о состоянии окружающей среды и информационного обеспечения деятельности органов государственной власти РФ, органов государственной власти субъектов РФ, органов местного самоуправления, общественных и иных некоммерческих объединений , юридических и физических лиц</a:t>
            </a:r>
          </a:p>
          <a:p>
            <a:pPr eaLnBrk="1" hangingPunct="1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endParaRPr lang="ru-RU" sz="1600" b="1" kern="1200" dirty="0">
              <a:latin typeface="Arial" charset="0"/>
            </a:endParaRPr>
          </a:p>
          <a:p>
            <a:pPr algn="just" eaLnBrk="1" hangingPunct="1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ru-RU" sz="2000" b="1" kern="1200" dirty="0">
                <a:latin typeface="Arial" charset="0"/>
              </a:rPr>
              <a:t>Национальный доклад о кадастре антропогенных выбросов из источников и абсорбции поглотителями парниковых газов, не регулируемых </a:t>
            </a:r>
            <a:r>
              <a:rPr lang="ru-RU" sz="2000" b="1" kern="1200" dirty="0" err="1">
                <a:latin typeface="Arial" charset="0"/>
              </a:rPr>
              <a:t>Монреальским</a:t>
            </a:r>
            <a:r>
              <a:rPr lang="ru-RU" sz="2000" b="1" kern="1200" dirty="0">
                <a:latin typeface="Arial" charset="0"/>
              </a:rPr>
              <a:t> протоколом </a:t>
            </a:r>
            <a:r>
              <a:rPr lang="ru-RU" sz="2000" kern="1200" dirty="0">
                <a:latin typeface="Arial" charset="0"/>
              </a:rPr>
              <a:t>(подготавливается и распространяется Росгидрометом)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0960" cy="56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683568" y="6217827"/>
            <a:ext cx="8155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http://www.gks.ru/wps/wcm/connect/rosstat_main/rosstat/ru/statistics/environment/#</a:t>
            </a:r>
            <a:endParaRPr lang="ru-RU" sz="1600" dirty="0"/>
          </a:p>
          <a:p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1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  <a:cs typeface="Times New Roman" pitchFamily="18" charset="0"/>
              </a:rPr>
              <a:t>Legal base and norms for mastering the SNA</a:t>
            </a:r>
            <a:r>
              <a:rPr lang="ru-RU" sz="2800" b="1" dirty="0">
                <a:latin typeface="+mn-lt"/>
                <a:cs typeface="Times New Roman" pitchFamily="18" charset="0"/>
              </a:rPr>
              <a:t> 2008 </a:t>
            </a:r>
            <a:r>
              <a:rPr lang="en-US" sz="2800" b="1" dirty="0">
                <a:latin typeface="+mn-lt"/>
                <a:cs typeface="Times New Roman" pitchFamily="18" charset="0"/>
              </a:rPr>
              <a:t>and SEEA</a:t>
            </a:r>
            <a:r>
              <a:rPr lang="ru-RU" sz="2800" b="1" dirty="0">
                <a:latin typeface="+mn-lt"/>
                <a:cs typeface="Times New Roman" pitchFamily="18" charset="0"/>
              </a:rPr>
              <a:t> 2012 </a:t>
            </a:r>
            <a:r>
              <a:rPr lang="en-US" sz="2800" b="1" dirty="0">
                <a:latin typeface="+mn-lt"/>
                <a:cs typeface="Times New Roman" pitchFamily="18" charset="0"/>
              </a:rPr>
              <a:t>in the RF</a:t>
            </a:r>
            <a:endParaRPr lang="ru-RU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2028279"/>
            <a:ext cx="8100317" cy="4824413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System of National Accounts 2008; The Central Framework for the System of Environmental and Economic Accounting 2012; The System of Environmental and Economic Accounting of Water Resources 2012, About Land and Ecosystems Accounting</a:t>
            </a:r>
            <a:r>
              <a:rPr lang="ru-RU" sz="1800" dirty="0"/>
              <a:t>,</a:t>
            </a:r>
            <a:r>
              <a:rPr lang="en-US" sz="1800" dirty="0"/>
              <a:t> About Energy Accounts</a:t>
            </a:r>
            <a:r>
              <a:rPr lang="ru-RU" sz="1800" dirty="0"/>
              <a:t>.</a:t>
            </a:r>
          </a:p>
          <a:p>
            <a:pPr algn="just"/>
            <a:r>
              <a:rPr lang="en-US" sz="1800" dirty="0"/>
              <a:t>"Order of the Government of the Russian Federation No. 1911-r of 12.10.2012 "On Amendments to the Federal Statistical Work Plan".</a:t>
            </a:r>
          </a:p>
          <a:p>
            <a:pPr algn="just"/>
            <a:r>
              <a:rPr lang="en-US" sz="1800" dirty="0"/>
              <a:t>Action Plan for the implementation of works provided by the Government Decree No. 1911-r of 12.10.2012, regarding the assessment of natural resources and accounting of resource productivity (</a:t>
            </a:r>
            <a:r>
              <a:rPr lang="en-US" sz="1800" dirty="0" err="1"/>
              <a:t>Rosstat</a:t>
            </a:r>
            <a:r>
              <a:rPr lang="en-US" sz="1800" dirty="0"/>
              <a:t> order No. 274 of July 8, 2013).</a:t>
            </a:r>
          </a:p>
          <a:p>
            <a:pPr algn="just"/>
            <a:r>
              <a:rPr lang="en-US" sz="1800" dirty="0"/>
              <a:t>Order of the Government of the Russian Federation No. 1911-r of 12.10.2012.</a:t>
            </a:r>
          </a:p>
          <a:p>
            <a:pPr algn="just"/>
            <a:r>
              <a:rPr lang="en-US" sz="1800" dirty="0"/>
              <a:t>Order of </a:t>
            </a:r>
            <a:r>
              <a:rPr lang="en-US" sz="1800" dirty="0" err="1"/>
              <a:t>Rosstat</a:t>
            </a:r>
            <a:r>
              <a:rPr lang="en-US" sz="1800" dirty="0"/>
              <a:t> of № 81 30.03.2011 "On approval of the Plan for the development of the System of National Accounts of Russia for the period from 2011 to 2017".</a:t>
            </a:r>
            <a:endParaRPr lang="ru-RU" sz="1400" dirty="0"/>
          </a:p>
          <a:p>
            <a:pPr marL="285750" indent="-285750" algn="just">
              <a:buFont typeface="Wingdings" pitchFamily="2" charset="2"/>
              <a:buChar char="ü"/>
            </a:pPr>
            <a:endParaRPr lang="ru-RU" sz="1400" dirty="0">
              <a:latin typeface="+mj-lt"/>
            </a:endParaRPr>
          </a:p>
          <a:p>
            <a:pPr algn="just"/>
            <a:endParaRPr lang="ru-RU" sz="1600" dirty="0">
              <a:latin typeface="+mj-lt"/>
            </a:endParaRPr>
          </a:p>
          <a:p>
            <a:pPr marL="0" indent="0" algn="just">
              <a:buNone/>
            </a:pPr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+mn-lt"/>
                <a:cs typeface="Times New Roman" pitchFamily="18" charset="0"/>
              </a:rPr>
              <a:t>Development of methodological recommendations on formation of indicators for assessment of natural resources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752527"/>
          </a:xfrm>
        </p:spPr>
        <p:txBody>
          <a:bodyPr>
            <a:normAutofit/>
          </a:bodyPr>
          <a:lstStyle/>
          <a:p>
            <a:r>
              <a:rPr lang="en-US" sz="2000" b="1" dirty="0"/>
              <a:t>Mineral and water resources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en-US" sz="2000" dirty="0"/>
              <a:t>methodologies were developed, discussed at the Scientific-methodological council of </a:t>
            </a:r>
            <a:r>
              <a:rPr lang="en-US" sz="2000" dirty="0" err="1"/>
              <a:t>Rosstat</a:t>
            </a:r>
            <a:r>
              <a:rPr lang="en-US" sz="2000" dirty="0"/>
              <a:t> in</a:t>
            </a:r>
            <a:r>
              <a:rPr lang="ru-RU" sz="2000" b="1" dirty="0"/>
              <a:t> 2014</a:t>
            </a:r>
            <a:r>
              <a:rPr lang="en-US" sz="2000" b="1" dirty="0"/>
              <a:t>. </a:t>
            </a:r>
            <a:r>
              <a:rPr lang="ru-RU" sz="2000" b="1" dirty="0"/>
              <a:t> </a:t>
            </a:r>
            <a:r>
              <a:rPr lang="en-US" sz="2000" dirty="0"/>
              <a:t>Applied methodologies are being developed by be federal bodies of executive power according the adopted principles</a:t>
            </a:r>
            <a:r>
              <a:rPr lang="ru-RU" sz="2000" dirty="0"/>
              <a:t>.</a:t>
            </a:r>
          </a:p>
          <a:p>
            <a:r>
              <a:rPr lang="en-US" sz="2000" b="1" dirty="0"/>
              <a:t>Unused biological resources </a:t>
            </a:r>
            <a:r>
              <a:rPr lang="ru-RU" sz="2000" dirty="0"/>
              <a:t>– </a:t>
            </a:r>
            <a:r>
              <a:rPr lang="en-US" sz="2000" dirty="0"/>
              <a:t>the draft methodology was developed. It is planned to be discussed at meeting of the Scientific-methodological council of </a:t>
            </a:r>
            <a:r>
              <a:rPr lang="en-US" sz="2000" dirty="0" err="1"/>
              <a:t>Rosstat</a:t>
            </a:r>
            <a:r>
              <a:rPr lang="en-US" sz="2000" dirty="0"/>
              <a:t> on March</a:t>
            </a:r>
            <a:r>
              <a:rPr lang="ru-RU" sz="2000" dirty="0"/>
              <a:t> 30 2015.</a:t>
            </a:r>
          </a:p>
          <a:p>
            <a:r>
              <a:rPr lang="en-US" sz="2000" b="1" dirty="0"/>
              <a:t>Land resources </a:t>
            </a:r>
            <a:r>
              <a:rPr lang="ru-RU" sz="2000" dirty="0"/>
              <a:t>– </a:t>
            </a:r>
            <a:r>
              <a:rPr lang="en-US" sz="2000" dirty="0"/>
              <a:t>the draft methodology was developed. It is planned to be discussed at meeting of the Scientific-methodological council of </a:t>
            </a:r>
            <a:r>
              <a:rPr lang="en-US" sz="2000" dirty="0" err="1"/>
              <a:t>Rosstat</a:t>
            </a:r>
            <a:r>
              <a:rPr lang="en-US" sz="2000" dirty="0"/>
              <a:t> on March</a:t>
            </a:r>
            <a:r>
              <a:rPr lang="ru-RU" sz="2000" dirty="0"/>
              <a:t> 30 2015.</a:t>
            </a:r>
          </a:p>
          <a:p>
            <a:r>
              <a:rPr lang="en-US" sz="2000" b="1" dirty="0"/>
              <a:t>Unused aquatic biological resources </a:t>
            </a:r>
            <a:r>
              <a:rPr lang="ru-RU" sz="2000" dirty="0"/>
              <a:t>–</a:t>
            </a:r>
            <a:r>
              <a:rPr lang="en-US" sz="2000" dirty="0"/>
              <a:t> the development of methodology is planned in</a:t>
            </a:r>
            <a:r>
              <a:rPr lang="ru-RU" sz="2000" dirty="0">
                <a:cs typeface="Times New Roman" pitchFamily="18" charset="0"/>
              </a:rPr>
              <a:t> 2015.</a:t>
            </a:r>
          </a:p>
          <a:p>
            <a:r>
              <a:rPr lang="en-US" sz="2000" b="1" dirty="0">
                <a:cs typeface="Times New Roman" pitchFamily="18" charset="0"/>
              </a:rPr>
              <a:t>Assessment of productivity of natural resources</a:t>
            </a:r>
            <a:r>
              <a:rPr lang="ru-RU" sz="2000" dirty="0">
                <a:cs typeface="Times New Roman" pitchFamily="18" charset="0"/>
              </a:rPr>
              <a:t>– </a:t>
            </a:r>
            <a:r>
              <a:rPr lang="en-US" sz="2000" dirty="0"/>
              <a:t>the development of methodology is planned in</a:t>
            </a:r>
            <a:r>
              <a:rPr lang="ru-RU" sz="2000" dirty="0">
                <a:cs typeface="Times New Roman" pitchFamily="18" charset="0"/>
              </a:rPr>
              <a:t> 201</a:t>
            </a:r>
            <a:r>
              <a:rPr lang="en-US" sz="2000" dirty="0">
                <a:cs typeface="Times New Roman" pitchFamily="18" charset="0"/>
              </a:rPr>
              <a:t>6</a:t>
            </a:r>
            <a:r>
              <a:rPr lang="ru-RU" sz="2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3928" y="1844824"/>
            <a:ext cx="2304256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80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Environmental indicators in regional management</a:t>
            </a:r>
            <a:r>
              <a:rPr lang="ru-RU" sz="2400" b="1" dirty="0">
                <a:latin typeface="+mn-lt"/>
              </a:rPr>
              <a:t>: </a:t>
            </a:r>
            <a:r>
              <a:rPr lang="en-US" sz="2400" b="1" dirty="0">
                <a:latin typeface="+mn-lt"/>
              </a:rPr>
              <a:t>Yaroslavl oblast</a:t>
            </a:r>
            <a:endParaRPr lang="ru-RU" sz="2400" b="1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76674" y="1931348"/>
            <a:ext cx="23515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Environmental strategy of regional development</a:t>
            </a:r>
            <a:r>
              <a:rPr lang="ru-RU" sz="1400" b="1" dirty="0"/>
              <a:t>, </a:t>
            </a:r>
            <a:r>
              <a:rPr lang="en-US" sz="1400" b="1" dirty="0"/>
              <a:t>environment protection and natural resource reproduction of Yaroslavl oblast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29904"/>
            <a:ext cx="2846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Scheme of the analysis</a:t>
            </a:r>
            <a:r>
              <a:rPr lang="ru-RU" sz="1400" dirty="0"/>
              <a:t> – </a:t>
            </a:r>
            <a:r>
              <a:rPr lang="en-US" sz="1400" dirty="0"/>
              <a:t>state, impact measures</a:t>
            </a:r>
            <a:endParaRPr lang="ru-RU" sz="1400" dirty="0"/>
          </a:p>
          <a:p>
            <a:pPr marL="228600" indent="-228600">
              <a:buAutoNum type="arabicPeriod"/>
            </a:pPr>
            <a:r>
              <a:rPr lang="en-US" sz="1400" dirty="0"/>
              <a:t>Thematic fields</a:t>
            </a:r>
            <a:r>
              <a:rPr lang="ru-RU" sz="1400" dirty="0"/>
              <a:t>: 2011 – </a:t>
            </a:r>
            <a:r>
              <a:rPr lang="en-US" sz="1400" dirty="0"/>
              <a:t>Sustainable development of Yaroslavl oblast</a:t>
            </a:r>
            <a:r>
              <a:rPr lang="ru-RU" sz="1400" dirty="0"/>
              <a:t>, 2012 – </a:t>
            </a:r>
            <a:r>
              <a:rPr lang="en-US" sz="1400" dirty="0"/>
              <a:t>the issue of wastes of production and consumption</a:t>
            </a:r>
            <a:r>
              <a:rPr lang="ru-RU" sz="1400" dirty="0"/>
              <a:t>, 2013</a:t>
            </a:r>
            <a:r>
              <a:rPr lang="en-US" sz="1400" dirty="0"/>
              <a:t> </a:t>
            </a:r>
            <a:r>
              <a:rPr lang="ru-RU" sz="1400" dirty="0"/>
              <a:t>– </a:t>
            </a:r>
            <a:r>
              <a:rPr lang="en-US" sz="1400" dirty="0"/>
              <a:t>air pollution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8792" y="4030166"/>
            <a:ext cx="2195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Environmental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Environmental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Increase of ecological Resilience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88257" y="6198230"/>
            <a:ext cx="2551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According to Global Reporting Initiative G</a:t>
            </a:r>
            <a:r>
              <a:rPr lang="ru-RU" sz="1400" dirty="0"/>
              <a:t>4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419872" y="2492896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6444208" y="2564904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4932040" y="3429000"/>
            <a:ext cx="432048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53758" y="3707159"/>
            <a:ext cx="1741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Environmental atlas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3831" y="3680147"/>
            <a:ext cx="3754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Annual report on the state of the environment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5858108"/>
            <a:ext cx="404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Environmental corporate reporting  of enterprises</a:t>
            </a:r>
            <a:endParaRPr lang="ru-RU" sz="1400" dirty="0"/>
          </a:p>
        </p:txBody>
      </p:sp>
      <p:pic>
        <p:nvPicPr>
          <p:cNvPr id="11" name="Picture 4" descr="P:\Разное\!Фото издательского отдела\2015\IMG_4060!!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585775" cy="2169507"/>
          </a:xfrm>
          <a:prstGeom prst="rect">
            <a:avLst/>
          </a:prstGeom>
          <a:noFill/>
        </p:spPr>
      </p:pic>
      <p:pic>
        <p:nvPicPr>
          <p:cNvPr id="1029" name="Picture 5" descr="U:\Разное\!Фото издательского отдела\2015\IMG_4070!!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85900"/>
            <a:ext cx="2160240" cy="1877383"/>
          </a:xfrm>
          <a:prstGeom prst="rect">
            <a:avLst/>
          </a:prstGeom>
          <a:noFill/>
        </p:spPr>
      </p:pic>
      <p:pic>
        <p:nvPicPr>
          <p:cNvPr id="1031" name="Picture 7" descr="U:\Разное\!Фото издательского отдела\2015\IMG_40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36" y="1556793"/>
            <a:ext cx="1517054" cy="1993664"/>
          </a:xfrm>
          <a:prstGeom prst="rect">
            <a:avLst/>
          </a:prstGeom>
          <a:noFill/>
        </p:spPr>
      </p:pic>
      <p:pic>
        <p:nvPicPr>
          <p:cNvPr id="1033" name="Picture 9" descr="U:\Разное\!Фото издательского отдела\2015\IMG_40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788" y="1572851"/>
            <a:ext cx="1484084" cy="213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r>
              <a:rPr lang="en-US" sz="2400" b="1" dirty="0">
                <a:latin typeface="+mn-lt"/>
                <a:cs typeface="Arial" pitchFamily="34" charset="0"/>
              </a:rPr>
              <a:t>The most important projects on SEEA indicators </a:t>
            </a:r>
            <a:r>
              <a:rPr lang="ru-RU" sz="2400" b="1" dirty="0">
                <a:latin typeface="+mn-lt"/>
                <a:cs typeface="Arial" pitchFamily="34" charset="0"/>
              </a:rPr>
              <a:t>(</a:t>
            </a:r>
            <a:r>
              <a:rPr lang="en-US" sz="2400" b="1" dirty="0">
                <a:latin typeface="+mn-lt"/>
                <a:cs typeface="Arial" pitchFamily="34" charset="0"/>
              </a:rPr>
              <a:t>experience of the Institute “Cadaster”</a:t>
            </a:r>
            <a:r>
              <a:rPr lang="ru-RU" sz="2400" b="1" dirty="0">
                <a:latin typeface="+mn-lt"/>
                <a:cs typeface="Arial" pitchFamily="34" charset="0"/>
              </a:rPr>
              <a:t>)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43799"/>
              </p:ext>
            </p:extLst>
          </p:nvPr>
        </p:nvGraphicFramePr>
        <p:xfrm>
          <a:off x="251520" y="1412777"/>
          <a:ext cx="8712967" cy="52595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4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Federal level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Economic valuation of natural capital of the RF and federation subjects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n-lt"/>
                        </a:rPr>
                        <a:t>Minprirody</a:t>
                      </a:r>
                      <a:r>
                        <a:rPr lang="en-US" sz="1400" dirty="0">
                          <a:latin typeface="+mn-lt"/>
                        </a:rPr>
                        <a:t> of Russia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2007-2009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3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Economic valuation of ecosystem services of specially</a:t>
                      </a:r>
                      <a:r>
                        <a:rPr lang="en-US" sz="1400" baseline="0" dirty="0">
                          <a:latin typeface="+mn-lt"/>
                        </a:rPr>
                        <a:t> protected areas of the Russian Federation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Minprirody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Russia</a:t>
                      </a:r>
                      <a:r>
                        <a:rPr lang="ru-RU" sz="1400" baseline="0" dirty="0">
                          <a:latin typeface="+mn-lt"/>
                        </a:rPr>
                        <a:t> (</a:t>
                      </a:r>
                      <a:r>
                        <a:rPr lang="en-US" sz="1400" baseline="0" dirty="0">
                          <a:latin typeface="+mn-lt"/>
                        </a:rPr>
                        <a:t>within the framework of the target </a:t>
                      </a:r>
                      <a:r>
                        <a:rPr lang="en-US" sz="1400" baseline="0" dirty="0" err="1">
                          <a:latin typeface="+mn-lt"/>
                        </a:rPr>
                        <a:t>programme</a:t>
                      </a:r>
                      <a:r>
                        <a:rPr lang="en-US" sz="1400" baseline="0" dirty="0">
                          <a:latin typeface="+mn-lt"/>
                        </a:rPr>
                        <a:t> “Improvement of the system of 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specially</a:t>
                      </a:r>
                      <a:r>
                        <a:rPr kumimoji="0"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protected areas of the Russian Federation</a:t>
                      </a:r>
                      <a:r>
                        <a:rPr lang="ru-RU" sz="1400" baseline="0" dirty="0">
                          <a:latin typeface="+mn-lt"/>
                        </a:rPr>
                        <a:t>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2010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Regional level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056"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valuation of natural capital of Tomsk, Ryazan, Kaluga, Yaroslavl oblasts, Republic of Northern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Osetia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-Alania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Minprirody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Russia</a:t>
                      </a:r>
                      <a:r>
                        <a:rPr lang="ru-RU" sz="1400" dirty="0">
                          <a:latin typeface="+mn-lt"/>
                        </a:rPr>
                        <a:t>, </a:t>
                      </a:r>
                      <a:r>
                        <a:rPr lang="en-US" sz="1400" dirty="0" err="1">
                          <a:latin typeface="+mn-lt"/>
                        </a:rPr>
                        <a:t>Rosprirodnadzor</a:t>
                      </a:r>
                      <a:r>
                        <a:rPr lang="ru-RU" sz="1400" dirty="0">
                          <a:latin typeface="+mn-lt"/>
                        </a:rPr>
                        <a:t>,</a:t>
                      </a:r>
                      <a:r>
                        <a:rPr lang="ru-RU" sz="1400" baseline="0" dirty="0">
                          <a:latin typeface="+mn-lt"/>
                        </a:rPr>
                        <a:t> </a:t>
                      </a:r>
                      <a:r>
                        <a:rPr lang="en-US" sz="1400" baseline="0" dirty="0">
                          <a:latin typeface="+mn-lt"/>
                        </a:rPr>
                        <a:t>administrations of federation subjects of RF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The period since</a:t>
                      </a:r>
                      <a:r>
                        <a:rPr lang="ru-RU" sz="1400" baseline="0" dirty="0">
                          <a:latin typeface="+mn-lt"/>
                        </a:rPr>
                        <a:t> </a:t>
                      </a:r>
                      <a:r>
                        <a:rPr lang="ru-RU" sz="1400" dirty="0">
                          <a:latin typeface="+mn-lt"/>
                        </a:rPr>
                        <a:t>1998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Municipal level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3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Administrative districts of Yaroslavl, Ryazan, Kaluga, Tomsk, Saratov oblasts, 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Republic of Northern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Osetia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-Alania</a:t>
                      </a:r>
                      <a:r>
                        <a:rPr lang="ru-RU" sz="1400" dirty="0">
                          <a:latin typeface="+mn-lt"/>
                        </a:rPr>
                        <a:t> (</a:t>
                      </a:r>
                      <a:r>
                        <a:rPr lang="en-US" sz="1400" dirty="0">
                          <a:latin typeface="+mn-lt"/>
                        </a:rPr>
                        <a:t>altogether 9 municipalities</a:t>
                      </a:r>
                      <a:r>
                        <a:rPr lang="ru-RU" sz="1400" dirty="0">
                          <a:latin typeface="+mn-lt"/>
                        </a:rPr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Rosprirodnadzor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administrations of federation subjects of RF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period since</a:t>
                      </a:r>
                      <a:r>
                        <a:rPr lang="ru-RU" sz="1400" dirty="0">
                          <a:latin typeface="+mn-lt"/>
                        </a:rPr>
                        <a:t> 1996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39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Specific 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specially</a:t>
                      </a:r>
                      <a:r>
                        <a:rPr kumimoji="0"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protected areas</a:t>
                      </a:r>
                      <a:r>
                        <a:rPr lang="ru-RU" sz="1400" dirty="0">
                          <a:latin typeface="+mn-lt"/>
                        </a:rPr>
                        <a:t> (10)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Minprirody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Russia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Rosprirodnadzor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aseline="0" dirty="0">
                          <a:latin typeface="+mn-lt"/>
                        </a:rPr>
                        <a:t> </a:t>
                      </a:r>
                      <a:r>
                        <a:rPr lang="en-US" sz="1400" baseline="0" dirty="0">
                          <a:latin typeface="+mn-lt"/>
                        </a:rPr>
                        <a:t>GEF</a:t>
                      </a:r>
                      <a:r>
                        <a:rPr lang="ru-RU" sz="1400" baseline="0" dirty="0">
                          <a:latin typeface="+mn-lt"/>
                        </a:rPr>
                        <a:t>, </a:t>
                      </a:r>
                      <a:r>
                        <a:rPr lang="en-US" sz="1400" baseline="0" dirty="0">
                          <a:latin typeface="+mn-lt"/>
                        </a:rPr>
                        <a:t>WWF</a:t>
                      </a:r>
                      <a:r>
                        <a:rPr lang="ru-RU" sz="1400" baseline="0" dirty="0">
                          <a:latin typeface="+mn-lt"/>
                        </a:rPr>
                        <a:t>,  </a:t>
                      </a:r>
                      <a:r>
                        <a:rPr lang="en-US" sz="1400" baseline="0" dirty="0">
                          <a:latin typeface="+mn-lt"/>
                        </a:rPr>
                        <a:t>ROLL project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period since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>
                          <a:latin typeface="+mn-lt"/>
                        </a:rPr>
                        <a:t>1998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873752" cy="854968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2800" b="1" dirty="0"/>
            </a:br>
            <a:r>
              <a:rPr lang="en-US" sz="2800" b="1" dirty="0">
                <a:latin typeface="+mn-lt"/>
              </a:rPr>
              <a:t>Comparison of Natural Resource Valuation Methods </a:t>
            </a:r>
            <a:r>
              <a:rPr lang="ru-RU" sz="2000" b="1" dirty="0">
                <a:latin typeface="+mn-lt"/>
              </a:rPr>
              <a:t>(</a:t>
            </a:r>
            <a:r>
              <a:rPr lang="en-US" sz="2000" b="1" dirty="0">
                <a:latin typeface="+mn-lt"/>
              </a:rPr>
              <a:t>example of Tomsk Region, RUB Millions</a:t>
            </a:r>
            <a:r>
              <a:rPr lang="ru-RU" sz="2000" b="1" dirty="0">
                <a:latin typeface="+mn-lt"/>
              </a:rPr>
              <a:t>)</a:t>
            </a:r>
            <a:br>
              <a:rPr lang="ru-RU" sz="2000" b="1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80622"/>
              </p:ext>
            </p:extLst>
          </p:nvPr>
        </p:nvGraphicFramePr>
        <p:xfrm>
          <a:off x="611560" y="1844824"/>
          <a:ext cx="8136906" cy="2304256"/>
        </p:xfrm>
        <a:graphic>
          <a:graphicData uri="http://schemas.openxmlformats.org/drawingml/2006/table">
            <a:tbl>
              <a:tblPr/>
              <a:tblGrid>
                <a:gridCol w="86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92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8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9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Indicator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Mineral Resources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Water Resources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Forest Resources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Biological Resources of Water Bodies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Hunting Resources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Timber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Non-Timber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Valuation in the Beginning of the Year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538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697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770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867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265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517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135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429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736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Economic Use of Resources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47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944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837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869160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55" name="Прямоугольник 4"/>
          <p:cNvSpPr>
            <a:spLocks noChangeArrowheads="1"/>
          </p:cNvSpPr>
          <p:nvPr/>
        </p:nvSpPr>
        <p:spPr bwMode="auto">
          <a:xfrm>
            <a:off x="1115616" y="4941168"/>
            <a:ext cx="26431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- </a:t>
            </a:r>
            <a:r>
              <a:rPr lang="en-US" sz="1200" dirty="0"/>
              <a:t>Valuation based on resulting profits</a:t>
            </a:r>
            <a:endParaRPr lang="ru-RU" sz="1200" dirty="0"/>
          </a:p>
        </p:txBody>
      </p:sp>
      <p:sp>
        <p:nvSpPr>
          <p:cNvPr id="12356" name="Прямоугольник 5"/>
          <p:cNvSpPr>
            <a:spLocks noChangeArrowheads="1"/>
          </p:cNvSpPr>
          <p:nvPr/>
        </p:nvSpPr>
        <p:spPr bwMode="auto">
          <a:xfrm>
            <a:off x="1115616" y="5517232"/>
            <a:ext cx="3482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- </a:t>
            </a:r>
            <a:r>
              <a:rPr lang="en-US" sz="1200" dirty="0"/>
              <a:t>Valuation based on the amount of resource taxes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5445224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5" descr="Использование охотресурсов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692" b="2000"/>
          <a:stretch>
            <a:fillRect/>
          </a:stretch>
        </p:blipFill>
        <p:spPr>
          <a:xfrm>
            <a:off x="1187624" y="2060848"/>
            <a:ext cx="6551959" cy="4321075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67544" y="620688"/>
            <a:ext cx="80648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900" b="1" dirty="0">
                <a:solidFill>
                  <a:schemeClr val="tx2"/>
                </a:solidFill>
              </a:rPr>
              <a:t>SEEA</a:t>
            </a:r>
            <a:r>
              <a:rPr lang="ru-RU" sz="2900" b="1" dirty="0">
                <a:solidFill>
                  <a:schemeClr val="tx2"/>
                </a:solidFill>
              </a:rPr>
              <a:t> </a:t>
            </a:r>
            <a:r>
              <a:rPr lang="en-US" sz="2900" b="1" dirty="0">
                <a:solidFill>
                  <a:schemeClr val="tx2"/>
                </a:solidFill>
              </a:rPr>
              <a:t>in regional management</a:t>
            </a:r>
            <a:r>
              <a:rPr lang="ru-RU" sz="2900" b="1" dirty="0">
                <a:solidFill>
                  <a:schemeClr val="tx2"/>
                </a:solidFill>
              </a:rPr>
              <a:t>: </a:t>
            </a:r>
          </a:p>
          <a:p>
            <a:pPr algn="ctr">
              <a:defRPr/>
            </a:pPr>
            <a:r>
              <a:rPr lang="en-US" sz="2900" b="1" dirty="0">
                <a:solidFill>
                  <a:schemeClr val="tx2"/>
                </a:solidFill>
              </a:rPr>
              <a:t>Hunting</a:t>
            </a:r>
            <a:r>
              <a:rPr lang="ru-RU" sz="2900" b="1" dirty="0">
                <a:solidFill>
                  <a:schemeClr val="tx2"/>
                </a:solidFill>
              </a:rPr>
              <a:t>, </a:t>
            </a:r>
            <a:r>
              <a:rPr lang="en-US" sz="2900" b="1" dirty="0">
                <a:solidFill>
                  <a:schemeClr val="tx2"/>
                </a:solidFill>
              </a:rPr>
              <a:t>Tomsk oblast</a:t>
            </a:r>
            <a:endParaRPr lang="ru-RU" sz="2900" b="1" dirty="0">
              <a:solidFill>
                <a:srgbClr val="7030A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65888" y="5617428"/>
            <a:ext cx="1540806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Less than 20 </a:t>
            </a:r>
            <a:r>
              <a:rPr lang="en-US" sz="1100" dirty="0" err="1"/>
              <a:t>mln</a:t>
            </a:r>
            <a:r>
              <a:rPr lang="en-US" sz="1100" dirty="0"/>
              <a:t> rub</a:t>
            </a:r>
          </a:p>
          <a:p>
            <a:r>
              <a:rPr lang="en-US" sz="1100" dirty="0"/>
              <a:t>20-40 </a:t>
            </a:r>
            <a:r>
              <a:rPr lang="en-US" sz="1100" dirty="0" err="1"/>
              <a:t>mln</a:t>
            </a:r>
            <a:r>
              <a:rPr lang="en-US" sz="1100" dirty="0"/>
              <a:t> rub</a:t>
            </a:r>
          </a:p>
          <a:p>
            <a:r>
              <a:rPr lang="en-US" sz="1100" dirty="0"/>
              <a:t>More than 40 </a:t>
            </a:r>
            <a:r>
              <a:rPr lang="en-US" sz="1100" dirty="0" err="1"/>
              <a:t>mln</a:t>
            </a:r>
            <a:r>
              <a:rPr lang="en-US" sz="1100" dirty="0"/>
              <a:t> rub</a:t>
            </a:r>
            <a:endParaRPr lang="ru-RU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8152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SEEA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 municipal management</a:t>
            </a:r>
            <a:r>
              <a:rPr lang="ru-RU" sz="2400" b="1" dirty="0">
                <a:latin typeface="+mn-lt"/>
              </a:rPr>
              <a:t>: </a:t>
            </a:r>
            <a:r>
              <a:rPr lang="en-US" sz="2400" b="1" dirty="0">
                <a:latin typeface="+mn-lt"/>
              </a:rPr>
              <a:t>selection of  strategy of transition to “green economy”</a:t>
            </a:r>
            <a:r>
              <a:rPr lang="ru-RU" sz="2400" b="1" dirty="0">
                <a:latin typeface="+mn-lt"/>
              </a:rPr>
              <a:t> (</a:t>
            </a:r>
            <a:r>
              <a:rPr lang="en-US" sz="2400" b="1" dirty="0" err="1">
                <a:latin typeface="+mn-lt"/>
              </a:rPr>
              <a:t>Pervomaisky</a:t>
            </a:r>
            <a:r>
              <a:rPr lang="en-US" sz="2400" b="1" dirty="0">
                <a:latin typeface="+mn-lt"/>
              </a:rPr>
              <a:t> district of Yaroslavl oblast</a:t>
            </a:r>
            <a:r>
              <a:rPr lang="ru-RU" sz="2400" b="1" dirty="0">
                <a:latin typeface="+mn-lt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9"/>
            <a:ext cx="45621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9"/>
            <a:ext cx="414206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4248472" cy="156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058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n-lt"/>
              </a:rPr>
              <a:t>Main international standards for formation of environmental indicators</a:t>
            </a:r>
            <a:endParaRPr lang="ru-RU" sz="2800" b="1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9375209"/>
              </p:ext>
            </p:extLst>
          </p:nvPr>
        </p:nvGraphicFramePr>
        <p:xfrm>
          <a:off x="539552" y="1628800"/>
          <a:ext cx="8064896" cy="5023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7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0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International guidelines and recommendations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of issue</a:t>
                      </a: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International organizations participating in the development of a document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Basic principles of the development of environmental statistics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revised version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2013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UN Statistical Division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Environmental indicators and environmental performance reviews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Eastern Europe, Caucasus and Central Asia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2007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UN ECE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Statistics of environmental expenditures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sectoral recommendations on the organization of data collection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2005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European Commission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Eurostat</a:t>
                      </a: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Global</a:t>
                      </a:r>
                      <a:r>
                        <a:rPr lang="en-US" sz="1600" kern="1200" baseline="0" dirty="0">
                          <a:effectLst/>
                          <a:latin typeface="+mn-lt"/>
                        </a:rPr>
                        <a:t> strategy on the improvement of rural and agricultural statistics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2010</a:t>
                      </a:r>
                    </a:p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FAO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79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1520" y="2555887"/>
            <a:ext cx="8531225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4000" b="1" dirty="0">
                <a:solidFill>
                  <a:srgbClr val="04617B"/>
                </a:solidFill>
              </a:rPr>
              <a:t>Thank you for your attention</a:t>
            </a:r>
            <a:r>
              <a:rPr lang="ru-RU" sz="4000" b="1" dirty="0">
                <a:solidFill>
                  <a:srgbClr val="04617B"/>
                </a:solidFill>
              </a:rPr>
              <a:t>! </a:t>
            </a:r>
            <a:endParaRPr lang="en-US" sz="4000" b="1" dirty="0">
              <a:solidFill>
                <a:srgbClr val="04617B"/>
              </a:solidFill>
            </a:endParaRPr>
          </a:p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000" dirty="0">
              <a:solidFill>
                <a:srgbClr val="002060"/>
              </a:solidFill>
              <a:latin typeface="+mj-lt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+mj-lt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449" y="821209"/>
            <a:ext cx="7885113" cy="663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Legal base and norms for the development of environmental indicators</a:t>
            </a:r>
            <a:endParaRPr lang="ru-RU" sz="2400" b="1" dirty="0">
              <a:latin typeface="+mn-lt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51520" y="1484784"/>
            <a:ext cx="878497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400" dirty="0">
                <a:latin typeface="+mj-lt"/>
              </a:rPr>
              <a:t> 	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Federal Law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№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 7-FZ  of 10.01.2002 "On Environmental Protection" (as amended on July 21, 2014),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 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96-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 of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04.05.1999 </a:t>
            </a:r>
            <a:r>
              <a:rPr lang="en-GB" sz="1600" dirty="0">
                <a:latin typeface="+mn-lt"/>
                <a:cs typeface="Times New Roman" panose="02020603050405020304" pitchFamily="18" charset="0"/>
              </a:rPr>
              <a:t>"On Air Protection"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89-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 of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24.06.1998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"On production and consumption wastes"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The Land Code of the Russian Federation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136-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of 25.10.2001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The Water Code of the Russian Federation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74-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of 03.06.2006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Forest Code of the Russian Federation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200-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 of 04.12.2006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33-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14.03.1995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"On Specially Protected Natural Territories"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 209-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24.07.2009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"On Hunting and on the Preservation of Hunting Resources and on Amending Certain Legislative Acts of the Russian Federation“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52-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24.04.1995 </a:t>
            </a:r>
            <a:r>
              <a:rPr lang="en-GB" sz="1600" dirty="0">
                <a:latin typeface="+mn-lt"/>
                <a:cs typeface="Times New Roman" panose="02020603050405020304" pitchFamily="18" charset="0"/>
              </a:rPr>
              <a:t>«About the animal world»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632157" y="836712"/>
            <a:ext cx="790028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/>
              <a:t>Continuation</a:t>
            </a:r>
            <a:endParaRPr lang="ru-RU" sz="2000" b="1" dirty="0"/>
          </a:p>
          <a:p>
            <a:pPr algn="r">
              <a:defRPr/>
            </a:pPr>
            <a:endParaRPr lang="ru-RU" sz="2000" dirty="0">
              <a:latin typeface="Calibri" pitchFamily="34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Federal Law </a:t>
            </a:r>
            <a:r>
              <a:rPr lang="ru-RU" sz="2000" dirty="0">
                <a:cs typeface="Times New Roman" panose="02020603050405020304" pitchFamily="18" charset="0"/>
              </a:rPr>
              <a:t>№ </a:t>
            </a:r>
            <a:r>
              <a:rPr lang="en-US" sz="2000" dirty="0">
                <a:cs typeface="Times New Roman" panose="02020603050405020304" pitchFamily="18" charset="0"/>
              </a:rPr>
              <a:t>149-FZ of July 27, 2006 "On Information, Information Technologies and Information Protection" (as amended and supplemented),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Federal Law </a:t>
            </a:r>
            <a:r>
              <a:rPr lang="ru-RU" sz="2000" dirty="0">
                <a:cs typeface="Times New Roman" panose="02020603050405020304" pitchFamily="18" charset="0"/>
              </a:rPr>
              <a:t>№</a:t>
            </a:r>
            <a:r>
              <a:rPr lang="en-US" sz="2000" dirty="0">
                <a:cs typeface="Times New Roman" panose="02020603050405020304" pitchFamily="18" charset="0"/>
              </a:rPr>
              <a:t> 382-FZ of 29.11.2007 "On Official Statistical Accounting and the System of State Statistics in the Russian Federation" (as amended),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Federal plan of statistical works (approved by the Government Decree No. 671-r of 06.05.2008, as amended)</a:t>
            </a:r>
            <a:r>
              <a:rPr lang="ru-RU" sz="2000" dirty="0">
                <a:cs typeface="Times New Roman" panose="02020603050405020304" pitchFamily="18" charset="0"/>
              </a:rPr>
              <a:t>,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Government Decree No. 966 of September 24, 2012 "On the preparation and distribution of the annual state report on the state and the protection of the environment"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692696"/>
            <a:ext cx="77724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Federal plan of statistical works</a:t>
            </a:r>
            <a:endParaRPr lang="ru-RU" sz="3200" b="1" dirty="0">
              <a:latin typeface="+mn-lt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95536" y="1628800"/>
            <a:ext cx="792137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+mn-lt"/>
              </a:rPr>
              <a:t>Approved by the Resolution of the Government of the Russian Federation</a:t>
            </a:r>
            <a:r>
              <a:rPr lang="ru-RU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of </a:t>
            </a:r>
            <a:r>
              <a:rPr lang="ru-RU" sz="2000" dirty="0">
                <a:latin typeface="+mn-lt"/>
              </a:rPr>
              <a:t>06.05.2008 № 671-р,(</a:t>
            </a:r>
            <a:r>
              <a:rPr lang="en-US" sz="2000" dirty="0">
                <a:latin typeface="+mn-lt"/>
              </a:rPr>
              <a:t>with amendments</a:t>
            </a:r>
            <a:r>
              <a:rPr lang="ru-RU" sz="2000" dirty="0">
                <a:latin typeface="+mn-lt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+mn-lt"/>
              </a:rPr>
              <a:t>It allowed to</a:t>
            </a:r>
            <a:r>
              <a:rPr lang="ru-RU" sz="2000" dirty="0">
                <a:latin typeface="+mn-lt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make it legitimate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significantly raise the role of interagency information interaction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ensure optimization of information flows and avoiding parallelism and duplication in the statistical work of bodies of state power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decrease schedule times and increase quality of official statistical information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reduce the load on respondents</a:t>
            </a:r>
            <a:endParaRPr lang="ru-RU" sz="2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4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95536" y="1994032"/>
            <a:ext cx="8402389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GB" sz="2000" dirty="0">
                <a:ea typeface="MS Mincho" pitchFamily="49" charset="-128"/>
              </a:rPr>
              <a:t>The Integrated system includes indicators recommended by international organizations as environmental ones, as well as indicators used at the national level for official publications</a:t>
            </a:r>
            <a:r>
              <a:rPr lang="ru-RU" sz="2000" dirty="0"/>
              <a:t>.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International indicators are grouped according to the recommended </a:t>
            </a:r>
            <a:r>
              <a:rPr lang="en-US" sz="2000" b="1" dirty="0">
                <a:ea typeface="MS Mincho" pitchFamily="49" charset="-128"/>
              </a:rPr>
              <a:t>list of environmental indicators for application in EECCA countries</a:t>
            </a:r>
            <a:r>
              <a:rPr lang="ru-RU" sz="2000" b="1" dirty="0">
                <a:ea typeface="MS Mincho" pitchFamily="49" charset="-128"/>
              </a:rPr>
              <a:t> (</a:t>
            </a:r>
            <a:r>
              <a:rPr lang="en-US" sz="2000" dirty="0">
                <a:ea typeface="MS Mincho" pitchFamily="49" charset="-128"/>
              </a:rPr>
              <a:t>for Azerbaijan, Armenia</a:t>
            </a:r>
            <a:r>
              <a:rPr lang="ru-RU" sz="2000" dirty="0"/>
              <a:t>, Армении, </a:t>
            </a:r>
            <a:r>
              <a:rPr lang="en-US" sz="2000" dirty="0"/>
              <a:t>Belarus, Georgia, Kazakhstan, Kyrgyzstan, Moldova, Tajikistan, Turkmenistan, Uzbekistan, Ukraine</a:t>
            </a:r>
            <a:r>
              <a:rPr lang="ru-RU" sz="2000" b="1" dirty="0">
                <a:ea typeface="MS Mincho" pitchFamily="49" charset="-128"/>
              </a:rPr>
              <a:t>)</a:t>
            </a:r>
            <a:r>
              <a:rPr lang="ru-RU" sz="2000" dirty="0">
                <a:ea typeface="MS Mincho" pitchFamily="49" charset="-128"/>
              </a:rPr>
              <a:t> </a:t>
            </a:r>
            <a:r>
              <a:rPr lang="en-US" sz="2000" dirty="0">
                <a:ea typeface="MS Mincho" pitchFamily="49" charset="-128"/>
              </a:rPr>
              <a:t>developed in</a:t>
            </a:r>
            <a:r>
              <a:rPr lang="en-GB" sz="2000" dirty="0">
                <a:ea typeface="MS Mincho" pitchFamily="49" charset="-128"/>
              </a:rPr>
              <a:t> 2007 by UN ECE</a:t>
            </a:r>
            <a:r>
              <a:rPr lang="ru-RU" sz="2000" dirty="0"/>
              <a:t>.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ea typeface="MS Mincho" pitchFamily="49" charset="-128"/>
              </a:rPr>
              <a:t>At present UN ECE performs activity on widening the above list of indicators</a:t>
            </a:r>
            <a:r>
              <a:rPr lang="ru-RU" sz="2000" dirty="0">
                <a:ea typeface="MS Mincho" pitchFamily="49" charset="-128"/>
              </a:rPr>
              <a:t>. </a:t>
            </a:r>
            <a:r>
              <a:rPr lang="en-US" sz="2000" dirty="0">
                <a:ea typeface="MS Mincho" pitchFamily="49" charset="-128"/>
              </a:rPr>
              <a:t>After its approval </a:t>
            </a:r>
            <a:r>
              <a:rPr lang="en-US" sz="2000" dirty="0" err="1">
                <a:ea typeface="MS Mincho" pitchFamily="49" charset="-128"/>
              </a:rPr>
              <a:t>Rosstat</a:t>
            </a:r>
            <a:r>
              <a:rPr lang="en-US" sz="2000" dirty="0">
                <a:ea typeface="MS Mincho" pitchFamily="49" charset="-128"/>
              </a:rPr>
              <a:t> jointly with federal bodies of executive power will continue the work on actualization of existing system of environmental indicators</a:t>
            </a:r>
            <a:r>
              <a:rPr lang="ru-RU" sz="2000" dirty="0">
                <a:ea typeface="MS Mincho" pitchFamily="49" charset="-128"/>
              </a:rPr>
              <a:t>.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8229004" y="6734647"/>
            <a:ext cx="387350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1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512440" y="497607"/>
            <a:ext cx="8740080" cy="1419225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latin typeface="+mn-lt"/>
              </a:rPr>
              <a:t>Integrated system of statistical indicators of environment protection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 Russia </a:t>
            </a:r>
            <a:r>
              <a:rPr lang="ru-RU" sz="2400" b="1" dirty="0">
                <a:latin typeface="+mn-lt"/>
              </a:rPr>
              <a:t>(</a:t>
            </a:r>
            <a:r>
              <a:rPr lang="en-US" sz="2400" b="1" dirty="0">
                <a:latin typeface="+mn-lt"/>
              </a:rPr>
              <a:t>approved on</a:t>
            </a:r>
            <a:r>
              <a:rPr lang="ru-RU" sz="2400" b="1" dirty="0">
                <a:latin typeface="+mn-lt"/>
              </a:rPr>
              <a:t> 22.12.2008)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1653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http://www.gks.ru/bgd/free/meta_2010/Main.htm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7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82712" y="1568152"/>
            <a:ext cx="4675188" cy="685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Air pollution and depletion of ozone layer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03898" y="2373015"/>
            <a:ext cx="40386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Climate change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47800" y="2939752"/>
            <a:ext cx="4038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800" b="1" dirty="0">
                <a:cs typeface="Times New Roman" pitchFamily="18" charset="0"/>
              </a:rPr>
              <a:t>Water resources</a:t>
            </a:r>
            <a:endParaRPr lang="ru-RU" sz="1800" b="1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08425" y="3473152"/>
            <a:ext cx="40386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Biodiversity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47800" y="4006552"/>
            <a:ext cx="4038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Land resources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08425" y="4539952"/>
            <a:ext cx="403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Agriculture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404938" y="5073352"/>
            <a:ext cx="40386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800" b="1" dirty="0">
                <a:cs typeface="Times New Roman" pitchFamily="18" charset="0"/>
              </a:rPr>
              <a:t>  </a:t>
            </a:r>
            <a:r>
              <a:rPr lang="en-US" sz="1800" b="1" dirty="0">
                <a:cs typeface="Times New Roman" pitchFamily="18" charset="0"/>
              </a:rPr>
              <a:t>Wastes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875088" y="5606752"/>
            <a:ext cx="4038600" cy="457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Environmental expenditures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414463" y="6140152"/>
            <a:ext cx="403860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800" b="1" dirty="0">
                <a:latin typeface="+mj-lt"/>
                <a:cs typeface="Times New Roman" pitchFamily="18" charset="0"/>
              </a:rPr>
              <a:t>  </a:t>
            </a:r>
            <a:r>
              <a:rPr lang="en-US" sz="1800" b="1" dirty="0">
                <a:cs typeface="Times New Roman" pitchFamily="18" charset="0"/>
              </a:rPr>
              <a:t>Transport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88424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Sections of the Integrated system of statistical indicators of environment protection</a:t>
            </a:r>
            <a:endParaRPr lang="ru-RU" sz="2400" b="1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8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859216" cy="431899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According to the Federal plan of statistical works within the system of Rosstat and environmental agencies environmental information is developed contained in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forms of statistical observations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: </a:t>
            </a:r>
            <a:b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-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within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Rosstat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system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- 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12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forms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b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within federal bodies of executive power authorized for relevant spheres of activity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19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forms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7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981075"/>
            <a:ext cx="8557964" cy="5114925"/>
          </a:xfrm>
        </p:spPr>
        <p:txBody>
          <a:bodyPr>
            <a:noAutofit/>
          </a:bodyPr>
          <a:lstStyle/>
          <a:p>
            <a:pPr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en-US" sz="2000" dirty="0"/>
              <a:t>State report on the state and protection of the environment (prepared and distributed by the Ministry of Natural Resources of Russian Federation)</a:t>
            </a:r>
          </a:p>
          <a:p>
            <a:pPr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endParaRPr lang="en-US" sz="2000" dirty="0"/>
          </a:p>
          <a:p>
            <a:pPr marL="0" indent="0">
              <a:buSzPct val="150000"/>
              <a:buNone/>
              <a:tabLst>
                <a:tab pos="382588" algn="l"/>
              </a:tabLst>
              <a:defRPr/>
            </a:pPr>
            <a:r>
              <a:rPr lang="en-US" sz="2000" dirty="0"/>
              <a:t>http://www.mnr.gov.ru/regulatory/list.php?part=1683</a:t>
            </a:r>
            <a:endParaRPr lang="ru-RU" sz="2000" dirty="0"/>
          </a:p>
          <a:p>
            <a:pPr marL="0" indent="0" eaLnBrk="1" hangingPunct="1">
              <a:buSzPct val="150000"/>
              <a:buNone/>
              <a:tabLst>
                <a:tab pos="382588" algn="l"/>
              </a:tabLst>
              <a:defRPr/>
            </a:pPr>
            <a:endParaRPr lang="ru-RU" sz="2000" kern="1200" dirty="0"/>
          </a:p>
          <a:p>
            <a:pPr algn="just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en-US" sz="2000" dirty="0"/>
              <a:t>National report on the inventory of anthropogenic emissions by sources and absorption by 	greenhouse gas sinks that are not controlled by the Montreal Protocol (prepared and distributed by </a:t>
            </a:r>
            <a:r>
              <a:rPr lang="en-US" sz="2000" dirty="0" err="1"/>
              <a:t>Roshydromet</a:t>
            </a:r>
            <a:r>
              <a:rPr lang="en-US" sz="2000" dirty="0"/>
              <a:t>)</a:t>
            </a:r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endParaRPr lang="en-US" sz="2000" dirty="0"/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r>
              <a:rPr lang="en-US" sz="2000" dirty="0"/>
              <a:t>http://global-climate-change.ru/index.php/ru/oficial-documents/kadastr-report</a:t>
            </a:r>
            <a:endParaRPr lang="ru-RU" sz="2000" dirty="0"/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endParaRPr lang="ru-RU" sz="2000" kern="1200" dirty="0"/>
          </a:p>
          <a:p>
            <a:pPr algn="just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en-US" sz="2000" dirty="0"/>
              <a:t>Official statistical publications of </a:t>
            </a:r>
            <a:r>
              <a:rPr lang="en-US" sz="2000" dirty="0" err="1"/>
              <a:t>Rosstat</a:t>
            </a:r>
            <a:endParaRPr lang="en-US" sz="2000" dirty="0"/>
          </a:p>
          <a:p>
            <a:pPr algn="just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endParaRPr lang="ru-RU" sz="2000" kern="1200" dirty="0"/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r>
              <a:rPr lang="en-US" sz="2000" dirty="0"/>
              <a:t>http://www.gks.ru/wps/wcm/connect/rosstat_main/rosstat/ru/statistics/publications/catalog/</a:t>
            </a:r>
            <a:endParaRPr lang="ru-RU" sz="2000" dirty="0"/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endParaRPr lang="ru-RU" sz="2000" kern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71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978</TotalTime>
  <Words>1834</Words>
  <Application>Microsoft Office PowerPoint</Application>
  <PresentationFormat>Экран (4:3)</PresentationFormat>
  <Paragraphs>195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Tahoma</vt:lpstr>
      <vt:lpstr>Wingdings</vt:lpstr>
      <vt:lpstr>Wingdings 2</vt:lpstr>
      <vt:lpstr>Поток</vt:lpstr>
      <vt:lpstr>Structure and use of the system of environmental and green growth indicators in the Russian Federation</vt:lpstr>
      <vt:lpstr>Main international standards for formation of environmental indicators</vt:lpstr>
      <vt:lpstr>Legal base and norms for the development of environmental indicators</vt:lpstr>
      <vt:lpstr>Презентация PowerPoint</vt:lpstr>
      <vt:lpstr>Federal plan of statistical works</vt:lpstr>
      <vt:lpstr>Integrated system of statistical indicators of environment protection in Russia (approved on 22.12.2008)</vt:lpstr>
      <vt:lpstr>Sections of the Integrated system of statistical indicators of environment protection</vt:lpstr>
      <vt:lpstr>According to the Federal plan of statistical works within the system of Rosstat and environmental agencies environmental information is developed contained in 31 forms of statistical observations:    - within Rosstat system - 12 forms,   - within federal bodies of executive power authorized for relevant spheres of activity - 19 forms.</vt:lpstr>
      <vt:lpstr>Презентация PowerPoint</vt:lpstr>
      <vt:lpstr>Official statistical publications of Rosstat</vt:lpstr>
      <vt:lpstr>Презентация PowerPoint</vt:lpstr>
      <vt:lpstr>Презентация PowerPoint</vt:lpstr>
      <vt:lpstr>Legal base and norms for mastering the SNA 2008 and SEEA 2012 in the RF</vt:lpstr>
      <vt:lpstr>Development of methodological recommendations on formation of indicators for assessment of natural resources</vt:lpstr>
      <vt:lpstr>Environmental indicators in regional management: Yaroslavl oblast</vt:lpstr>
      <vt:lpstr>      The most important projects on SEEA indicators (experience of the Institute “Cadaster”)</vt:lpstr>
      <vt:lpstr> Comparison of Natural Resource Valuation Methods (example of Tomsk Region, RUB Millions) </vt:lpstr>
      <vt:lpstr>Презентация PowerPoint</vt:lpstr>
      <vt:lpstr>SEEA in municipal management: selection of  strategy of transition to “green economy” (Pervomaisky district of Yaroslavl oblast)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показателям ЭС в РФ</dc:title>
  <dc:creator>ФоменкоГА</dc:creator>
  <cp:lastModifiedBy>aistbeta</cp:lastModifiedBy>
  <cp:revision>138</cp:revision>
  <cp:lastPrinted>2015-03-05T11:29:49Z</cp:lastPrinted>
  <dcterms:created xsi:type="dcterms:W3CDTF">2015-03-04T22:10:47Z</dcterms:created>
  <dcterms:modified xsi:type="dcterms:W3CDTF">2020-08-23T09:17:17Z</dcterms:modified>
</cp:coreProperties>
</file>